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97" r:id="rId3"/>
    <p:sldId id="298" r:id="rId4"/>
    <p:sldId id="296" r:id="rId5"/>
    <p:sldId id="303" r:id="rId6"/>
    <p:sldId id="299" r:id="rId7"/>
    <p:sldId id="257" r:id="rId8"/>
    <p:sldId id="300" r:id="rId9"/>
    <p:sldId id="258" r:id="rId10"/>
    <p:sldId id="277" r:id="rId11"/>
    <p:sldId id="259" r:id="rId12"/>
    <p:sldId id="269" r:id="rId13"/>
    <p:sldId id="270" r:id="rId14"/>
    <p:sldId id="278" r:id="rId15"/>
    <p:sldId id="271" r:id="rId16"/>
    <p:sldId id="290" r:id="rId17"/>
    <p:sldId id="260" r:id="rId18"/>
    <p:sldId id="279" r:id="rId19"/>
    <p:sldId id="280" r:id="rId20"/>
    <p:sldId id="281" r:id="rId21"/>
    <p:sldId id="282" r:id="rId22"/>
    <p:sldId id="289" r:id="rId23"/>
    <p:sldId id="273" r:id="rId24"/>
    <p:sldId id="283" r:id="rId25"/>
    <p:sldId id="274" r:id="rId26"/>
    <p:sldId id="275" r:id="rId27"/>
    <p:sldId id="284" r:id="rId28"/>
    <p:sldId id="286" r:id="rId29"/>
    <p:sldId id="287" r:id="rId30"/>
    <p:sldId id="291" r:id="rId31"/>
    <p:sldId id="292" r:id="rId32"/>
    <p:sldId id="288" r:id="rId33"/>
    <p:sldId id="293" r:id="rId34"/>
    <p:sldId id="295" r:id="rId35"/>
    <p:sldId id="294" r:id="rId36"/>
    <p:sldId id="285" r:id="rId37"/>
    <p:sldId id="301" r:id="rId38"/>
    <p:sldId id="261" r:id="rId39"/>
    <p:sldId id="302" r:id="rId40"/>
    <p:sldId id="262" r:id="rId41"/>
    <p:sldId id="304" r:id="rId42"/>
    <p:sldId id="263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2E1FD"/>
    <a:srgbClr val="F7DCCD"/>
    <a:srgbClr val="876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18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한국기계연구원_Light" panose="02000300000000000000" pitchFamily="2" charset="-127"/>
        <a:ea typeface="한국기계연구원_Light" panose="02000300000000000000" pitchFamily="2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429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08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01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20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06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585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355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3410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81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554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558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354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120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397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69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65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812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752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53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064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400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137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748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78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450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8561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077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456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54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2777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0481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438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33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631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0 Foldermania_SlidesMania_1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10278459" y="50290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"/>
          <p:cNvSpPr/>
          <p:nvPr/>
        </p:nvSpPr>
        <p:spPr>
          <a:xfrm>
            <a:off x="8892757" y="67395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7482418" y="63297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6062912" y="52126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655010" y="517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247298" y="51953"/>
            <a:ext cx="1377600" cy="522600"/>
          </a:xfrm>
          <a:prstGeom prst="roundRect">
            <a:avLst>
              <a:gd name="adj" fmla="val 16667"/>
            </a:avLst>
          </a:prstGeom>
          <a:solidFill>
            <a:srgbClr val="B7C1E8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846713" y="56884"/>
            <a:ext cx="1377600" cy="522600"/>
          </a:xfrm>
          <a:prstGeom prst="roundRect">
            <a:avLst>
              <a:gd name="adj" fmla="val 16667"/>
            </a:avLst>
          </a:prstGeom>
          <a:solidFill>
            <a:srgbClr val="9098C9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58361" y="448301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69006" y="47652"/>
            <a:ext cx="1350300" cy="52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3256163" y="46497"/>
            <a:ext cx="1377600" cy="522600"/>
          </a:xfrm>
          <a:prstGeom prst="roundRect">
            <a:avLst>
              <a:gd name="adj" fmla="val 16667"/>
            </a:avLst>
          </a:prstGeom>
          <a:solidFill>
            <a:srgbClr val="B7C1E8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7466992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606983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4663001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 rot="10800000" flipH="1">
            <a:off x="24273" y="462681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1846713" y="36102"/>
            <a:ext cx="1377600" cy="522600"/>
          </a:xfrm>
          <a:prstGeom prst="roundRect">
            <a:avLst>
              <a:gd name="adj" fmla="val 16667"/>
            </a:avLst>
          </a:prstGeom>
          <a:solidFill>
            <a:srgbClr val="9098C9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7466992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606983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4663001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 rot="10800000" flipH="1">
            <a:off x="16610" y="464615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3256163" y="46497"/>
            <a:ext cx="1377600" cy="522600"/>
          </a:xfrm>
          <a:prstGeom prst="roundRect">
            <a:avLst>
              <a:gd name="adj" fmla="val 16667"/>
            </a:avLst>
          </a:prstGeom>
          <a:solidFill>
            <a:srgbClr val="B7C1E8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7466992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606983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/>
          <p:nvPr/>
        </p:nvSpPr>
        <p:spPr>
          <a:xfrm rot="10800000" flipH="1">
            <a:off x="27453" y="440138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4663001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7466992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/>
          <p:nvPr/>
        </p:nvSpPr>
        <p:spPr>
          <a:xfrm rot="10800000" flipH="1">
            <a:off x="27453" y="440138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606983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8"/>
          <p:cNvSpPr/>
          <p:nvPr/>
        </p:nvSpPr>
        <p:spPr>
          <a:xfrm rot="10800000" flipH="1">
            <a:off x="27453" y="440138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7466992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9"/>
          <p:cNvSpPr/>
          <p:nvPr/>
        </p:nvSpPr>
        <p:spPr>
          <a:xfrm rot="10800000" flipH="1">
            <a:off x="27453" y="440138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8865369" y="34443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/>
        </p:nvSpPr>
        <p:spPr>
          <a:xfrm rot="10800000" flipH="1">
            <a:off x="27453" y="440138"/>
            <a:ext cx="12192000" cy="683340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635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/>
              <a:sym typeface="Arial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10242924" y="40071"/>
            <a:ext cx="1377600" cy="522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7" Type="http://schemas.openxmlformats.org/officeDocument/2006/relationships/image" Target="../media/image9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10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3" Type="http://schemas.openxmlformats.org/officeDocument/2006/relationships/image" Target="../media/image101.jpg"/><Relationship Id="rId7" Type="http://schemas.openxmlformats.org/officeDocument/2006/relationships/image" Target="../media/image10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13" Type="http://schemas.openxmlformats.org/officeDocument/2006/relationships/image" Target="../media/image119.jpg"/><Relationship Id="rId3" Type="http://schemas.openxmlformats.org/officeDocument/2006/relationships/image" Target="../media/image109.jpg"/><Relationship Id="rId7" Type="http://schemas.openxmlformats.org/officeDocument/2006/relationships/image" Target="../media/image113.jpg"/><Relationship Id="rId12" Type="http://schemas.openxmlformats.org/officeDocument/2006/relationships/image" Target="../media/image118.jp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.jpg"/><Relationship Id="rId11" Type="http://schemas.openxmlformats.org/officeDocument/2006/relationships/image" Target="../media/image117.jpg"/><Relationship Id="rId5" Type="http://schemas.openxmlformats.org/officeDocument/2006/relationships/image" Target="../media/image111.jpg"/><Relationship Id="rId15" Type="http://schemas.openxmlformats.org/officeDocument/2006/relationships/image" Target="../media/image121.png"/><Relationship Id="rId10" Type="http://schemas.openxmlformats.org/officeDocument/2006/relationships/image" Target="../media/image116.jpg"/><Relationship Id="rId4" Type="http://schemas.openxmlformats.org/officeDocument/2006/relationships/image" Target="../media/image110.jpg"/><Relationship Id="rId9" Type="http://schemas.openxmlformats.org/officeDocument/2006/relationships/image" Target="../media/image115.jpg"/><Relationship Id="rId14" Type="http://schemas.openxmlformats.org/officeDocument/2006/relationships/image" Target="../media/image12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al-crystal-25c.notion.site/StudyCafe-a62a1280ea774e908663a2eeff975d4d?pvs=4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1.png"/><Relationship Id="rId5" Type="http://schemas.openxmlformats.org/officeDocument/2006/relationships/hyperlink" Target="https://github.com/ji0506/StudtCafe.git" TargetMode="External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004731" y="8242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65842" y="109337"/>
            <a:ext cx="1116210" cy="39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Study Cafe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7" y="2240924"/>
            <a:ext cx="3600000" cy="2386022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248293" y="2240924"/>
            <a:ext cx="6475013" cy="15969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 smtClean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Study Cafe</a:t>
            </a:r>
            <a:endParaRPr lang="ko-KR" altLang="en-US" sz="7200" b="1" dirty="0">
              <a:solidFill>
                <a:schemeClr val="tx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06308" y="6540500"/>
            <a:ext cx="358569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err="1" smtClean="0">
                <a:solidFill>
                  <a:schemeClr val="tx1"/>
                </a:solidFill>
              </a:rPr>
              <a:t>김예건</a:t>
            </a:r>
            <a:r>
              <a:rPr lang="en-US" altLang="ko-KR" sz="18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tx1"/>
                </a:solidFill>
              </a:rPr>
              <a:t>박상언</a:t>
            </a:r>
            <a:r>
              <a:rPr lang="en-US" altLang="ko-KR" sz="18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800" b="1" dirty="0" err="1" smtClean="0">
                <a:solidFill>
                  <a:schemeClr val="tx1"/>
                </a:solidFill>
              </a:rPr>
              <a:t>명지완</a:t>
            </a:r>
            <a:r>
              <a:rPr lang="en-US" altLang="ko-KR" sz="18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tx1"/>
                </a:solidFill>
              </a:rPr>
              <a:t>서동혁</a:t>
            </a:r>
            <a:endParaRPr lang="en-US" altLang="ko-KR" sz="1800" b="1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1300" y="3638849"/>
            <a:ext cx="5109906" cy="542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</a:rPr>
              <a:t>2023. 06. 09 ~ 06.26 JSP Team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04001" y="2160944"/>
            <a:ext cx="7568075" cy="3240000"/>
            <a:chOff x="4700404" y="3528514"/>
            <a:chExt cx="2808049" cy="1095761"/>
          </a:xfrm>
        </p:grpSpPr>
        <p:sp>
          <p:nvSpPr>
            <p:cNvPr id="132" name="Google Shape;132;p16"/>
            <p:cNvSpPr/>
            <p:nvPr/>
          </p:nvSpPr>
          <p:spPr>
            <a:xfrm>
              <a:off x="4703400" y="3528514"/>
              <a:ext cx="2805053" cy="109576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44;p17"/>
            <p:cNvSpPr txBox="1"/>
            <p:nvPr/>
          </p:nvSpPr>
          <p:spPr>
            <a:xfrm>
              <a:off x="4700404" y="3808223"/>
              <a:ext cx="2805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es-ES" altLang="ko-KR" sz="6000" dirty="0">
                  <a:solidFill>
                    <a:srgbClr val="3F3F3F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  <a:cs typeface="Patrick Hand"/>
                  <a:sym typeface="Patrick Hand"/>
                </a:rPr>
                <a:t>Diagram</a:t>
              </a:r>
              <a:endParaRPr lang="es-ES" altLang="ko-KR" sz="6000" dirty="0"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</p:grpSp>
      <p:sp>
        <p:nvSpPr>
          <p:cNvPr id="16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7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8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90;p13"/>
          <p:cNvSpPr txBox="1"/>
          <p:nvPr/>
        </p:nvSpPr>
        <p:spPr>
          <a:xfrm>
            <a:off x="4823537" y="9690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281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Use Case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8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0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90;p13"/>
          <p:cNvSpPr txBox="1"/>
          <p:nvPr/>
        </p:nvSpPr>
        <p:spPr>
          <a:xfrm>
            <a:off x="4823537" y="10569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22" name="Google Shape;144;p17"/>
          <p:cNvSpPr txBox="1"/>
          <p:nvPr/>
        </p:nvSpPr>
        <p:spPr>
          <a:xfrm>
            <a:off x="360000" y="735811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lang="es-ES" altLang="ko-KR"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10" y="695579"/>
            <a:ext cx="7561842" cy="615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Class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8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0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2" name="Google Shape;90;p13"/>
          <p:cNvSpPr txBox="1"/>
          <p:nvPr/>
        </p:nvSpPr>
        <p:spPr>
          <a:xfrm>
            <a:off x="4823537" y="9690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23" name="Google Shape;144;p17"/>
          <p:cNvSpPr txBox="1"/>
          <p:nvPr/>
        </p:nvSpPr>
        <p:spPr>
          <a:xfrm>
            <a:off x="360000" y="735811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lang="es-ES" altLang="ko-KR"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03" y="735811"/>
            <a:ext cx="8591557" cy="62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056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ER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8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0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90;p13"/>
          <p:cNvSpPr txBox="1"/>
          <p:nvPr/>
        </p:nvSpPr>
        <p:spPr>
          <a:xfrm>
            <a:off x="4823537" y="9690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23" name="Google Shape;144;p17"/>
          <p:cNvSpPr txBox="1"/>
          <p:nvPr/>
        </p:nvSpPr>
        <p:spPr>
          <a:xfrm>
            <a:off x="360000" y="735811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lang="es-ES" altLang="ko-KR"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82" y="1259031"/>
            <a:ext cx="8640000" cy="510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482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44;p17"/>
          <p:cNvSpPr txBox="1"/>
          <p:nvPr/>
        </p:nvSpPr>
        <p:spPr>
          <a:xfrm>
            <a:off x="360000" y="735811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lang="es-ES" altLang="ko-KR"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6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Sequence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8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0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90;p13"/>
          <p:cNvSpPr txBox="1"/>
          <p:nvPr/>
        </p:nvSpPr>
        <p:spPr>
          <a:xfrm>
            <a:off x="4823537" y="9690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03" y="825153"/>
            <a:ext cx="6410663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1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44;p17"/>
          <p:cNvSpPr txBox="1"/>
          <p:nvPr/>
        </p:nvSpPr>
        <p:spPr>
          <a:xfrm>
            <a:off x="360000" y="735811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lang="es-ES" altLang="ko-KR"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6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Block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8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9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0" name="Google Shape;89;p13"/>
          <p:cNvSpPr txBox="1"/>
          <p:nvPr/>
        </p:nvSpPr>
        <p:spPr>
          <a:xfrm>
            <a:off x="6232034" y="666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90;p13"/>
          <p:cNvSpPr txBox="1"/>
          <p:nvPr/>
        </p:nvSpPr>
        <p:spPr>
          <a:xfrm>
            <a:off x="4823537" y="9690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11" y="735811"/>
            <a:ext cx="7459627" cy="62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796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23040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67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회원가입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/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로그인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50" y="1536189"/>
            <a:ext cx="5762625" cy="441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37" y="1267880"/>
            <a:ext cx="7867650" cy="50577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회원가입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/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로그인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06" y="2476933"/>
            <a:ext cx="7677150" cy="225742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992706" y="1084551"/>
            <a:ext cx="7677150" cy="4616161"/>
            <a:chOff x="3992706" y="1084551"/>
            <a:chExt cx="7677150" cy="46161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706" y="1084551"/>
              <a:ext cx="7677150" cy="22574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706" y="3443287"/>
              <a:ext cx="7677150" cy="2257425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992706" y="1105811"/>
            <a:ext cx="7677150" cy="4594901"/>
            <a:chOff x="3992706" y="1105811"/>
            <a:chExt cx="7677150" cy="45949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706" y="1105811"/>
              <a:ext cx="7677150" cy="22574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706" y="3443287"/>
              <a:ext cx="7677150" cy="225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8269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회원가입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/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로그인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259330"/>
            <a:ext cx="6543675" cy="36195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983730" y="2259330"/>
            <a:ext cx="5208270" cy="3619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Ajax</a:t>
            </a:r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를 사용해서 중복을 검사합니다</a:t>
            </a:r>
            <a:r>
              <a:rPr lang="en-US" altLang="ko-KR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.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data</a:t>
            </a:r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를 먼저 보내고</a:t>
            </a:r>
            <a:r>
              <a:rPr lang="en-US" altLang="ko-KR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, success</a:t>
            </a:r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를 받아서</a:t>
            </a:r>
            <a:endParaRPr lang="en-US" altLang="ko-KR" sz="2000" dirty="0" smtClean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사용 가능 여부를 출력</a:t>
            </a:r>
            <a:endParaRPr lang="en-US" altLang="ko-KR" sz="2000" dirty="0" smtClean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보안성을</a:t>
            </a:r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 올리기 위해서</a:t>
            </a:r>
            <a:endParaRPr lang="en-US" altLang="ko-KR" sz="2000" dirty="0" smtClean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Password </a:t>
            </a:r>
            <a:r>
              <a:rPr lang="ko-KR" altLang="en-US" sz="2000" dirty="0" smtClean="0">
                <a:solidFill>
                  <a:schemeClr val="tx1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암호화 기능 추가</a:t>
            </a:r>
            <a:endParaRPr lang="ko-KR" altLang="en-US" sz="2000" dirty="0">
              <a:solidFill>
                <a:schemeClr val="tx1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77" y="2545306"/>
            <a:ext cx="5678711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5" y="1963102"/>
            <a:ext cx="62484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4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004731" y="8242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65842" y="109337"/>
            <a:ext cx="1116210" cy="39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Study Cafe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74700" y="1308100"/>
            <a:ext cx="3467100" cy="1028700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Contents</a:t>
            </a:r>
            <a:endParaRPr lang="ko-KR" altLang="en-US" sz="4400" dirty="0">
              <a:solidFill>
                <a:schemeClr val="tx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65842" y="3053446"/>
            <a:ext cx="11069272" cy="2957905"/>
            <a:chOff x="565842" y="2380346"/>
            <a:chExt cx="11069272" cy="295790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42" y="2380346"/>
              <a:ext cx="2520000" cy="108029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825" y="2380346"/>
              <a:ext cx="2520000" cy="108029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808" y="2380346"/>
              <a:ext cx="2520000" cy="108029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791" y="2380636"/>
              <a:ext cx="2519323" cy="108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42" y="4257090"/>
              <a:ext cx="2520000" cy="108116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502" y="4258251"/>
              <a:ext cx="2519323" cy="108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808" y="4258251"/>
              <a:ext cx="2519323" cy="108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5114" y="4258251"/>
              <a:ext cx="2519323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365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회원가입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/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로그인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4301" y="2782251"/>
            <a:ext cx="10475465" cy="2486979"/>
            <a:chOff x="994301" y="2782251"/>
            <a:chExt cx="10475465" cy="24869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301" y="2782251"/>
              <a:ext cx="10475465" cy="2376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045970" y="3291840"/>
              <a:ext cx="1783080" cy="1977390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1248933"/>
            <a:ext cx="76962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57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회원가입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/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로그인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3" y="2472406"/>
            <a:ext cx="4515940" cy="3456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12" y="2472406"/>
            <a:ext cx="6886575" cy="3505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3377281"/>
            <a:ext cx="80200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071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메인 화면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80891" y="2142000"/>
            <a:ext cx="11663161" cy="4716000"/>
            <a:chOff x="457091" y="2142000"/>
            <a:chExt cx="11663161" cy="4716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91" y="2142000"/>
              <a:ext cx="10254486" cy="4716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052" y="2142000"/>
              <a:ext cx="1219200" cy="1571625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15" y="2625153"/>
            <a:ext cx="10034238" cy="3636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1" y="2613781"/>
            <a:ext cx="11379225" cy="316599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41191" y="2589153"/>
            <a:ext cx="11851461" cy="3672000"/>
            <a:chOff x="241191" y="2589153"/>
            <a:chExt cx="11851461" cy="367200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91" y="2589153"/>
              <a:ext cx="6604212" cy="367200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925791" y="3246755"/>
              <a:ext cx="5166861" cy="1870793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좌석 </a:t>
              </a:r>
              <a:r>
                <a:rPr lang="ko-KR" altLang="en-US" sz="1800" dirty="0" err="1" smtClean="0">
                  <a:solidFill>
                    <a:schemeClr val="tx1"/>
                  </a:solidFill>
                </a:rPr>
                <a:t>선택상황에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 따라 출력 변경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068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메인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</a:t>
            </a:r>
            <a:r>
              <a:rPr lang="ko-KR" altLang="en-US" sz="2400" dirty="0" err="1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좌석현황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7853" y="1957283"/>
            <a:ext cx="11152799" cy="4680000"/>
            <a:chOff x="357853" y="1957283"/>
            <a:chExt cx="11152799" cy="468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3" y="1957283"/>
              <a:ext cx="5654690" cy="468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252" y="3046686"/>
              <a:ext cx="4991400" cy="21240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57853" y="1957283"/>
            <a:ext cx="11102826" cy="4680000"/>
            <a:chOff x="357853" y="1957283"/>
            <a:chExt cx="11102826" cy="468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3" y="1957283"/>
              <a:ext cx="5654701" cy="468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240" y="3067946"/>
              <a:ext cx="4941439" cy="210274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387364" y="2686453"/>
            <a:ext cx="10123288" cy="1538706"/>
            <a:chOff x="1387364" y="2686453"/>
            <a:chExt cx="10123288" cy="1538706"/>
          </a:xfrm>
        </p:grpSpPr>
        <p:sp>
          <p:nvSpPr>
            <p:cNvPr id="5" name="직사각형 4"/>
            <p:cNvSpPr/>
            <p:nvPr/>
          </p:nvSpPr>
          <p:spPr>
            <a:xfrm>
              <a:off x="1387364" y="2686453"/>
              <a:ext cx="1282263" cy="10342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232034" y="3650346"/>
              <a:ext cx="5278618" cy="5748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791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9299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메인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</a:t>
            </a:r>
            <a:r>
              <a:rPr lang="ko-KR" altLang="en-US" sz="2400" dirty="0" err="1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좌석현황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213356"/>
            <a:ext cx="7883114" cy="4212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557742" y="3216234"/>
            <a:ext cx="3263900" cy="2206244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좌석의 사용 체크는 단순하게 되지만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정보는 여러가지가 교환됨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등록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삭제 기능도 존재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45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관리자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카테고리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7853" y="1925955"/>
            <a:ext cx="11734800" cy="5200650"/>
            <a:chOff x="357853" y="1925955"/>
            <a:chExt cx="11734800" cy="52006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3" y="1925955"/>
              <a:ext cx="6353175" cy="52006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3" y="4006215"/>
              <a:ext cx="11734800" cy="3086100"/>
            </a:xfrm>
            <a:prstGeom prst="rect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6925791" y="1925955"/>
              <a:ext cx="5166861" cy="1870793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일반 회원의 경우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메인 화면에는 기본 설정된 카테고리만 노출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57852" y="1939208"/>
            <a:ext cx="11748054" cy="6386246"/>
            <a:chOff x="357852" y="1939208"/>
            <a:chExt cx="11748054" cy="63862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2" y="1943917"/>
              <a:ext cx="6353175" cy="52006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176" y="3924904"/>
              <a:ext cx="9250475" cy="440055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6939045" y="1939208"/>
              <a:ext cx="5166861" cy="1870793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관리자는 따로 지정되어</a:t>
              </a:r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더 많은 관리 메뉴 확인 가능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5281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관리자 </a:t>
            </a:r>
            <a:r>
              <a:rPr lang="en-US" altLang="ko-KR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</a:t>
            </a:r>
            <a:r>
              <a:rPr lang="ko-KR" altLang="en-US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카테고리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3" y="3183141"/>
            <a:ext cx="10298968" cy="2016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3" y="2509520"/>
            <a:ext cx="5619750" cy="3200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3" y="2515058"/>
            <a:ext cx="5619750" cy="3209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88" y="2091195"/>
            <a:ext cx="7105650" cy="4057650"/>
          </a:xfrm>
          <a:prstGeom prst="rect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2" y="2811112"/>
            <a:ext cx="11029950" cy="2476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37" y="2136627"/>
            <a:ext cx="5543550" cy="3962400"/>
          </a:xfrm>
          <a:prstGeom prst="rect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1" y="1969515"/>
            <a:ext cx="11386286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427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관리자 </a:t>
            </a:r>
            <a:r>
              <a:rPr lang="en-US" altLang="ko-KR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</a:t>
            </a:r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카테고리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21" y="2352378"/>
            <a:ext cx="10487025" cy="42386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165600" y="4864100"/>
            <a:ext cx="1485900" cy="1726903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987323"/>
            <a:ext cx="6991468" cy="57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70" y="1574562"/>
            <a:ext cx="8051424" cy="464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7" y="2352105"/>
            <a:ext cx="104870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92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관리자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– </a:t>
            </a:r>
            <a:r>
              <a:rPr lang="ko-KR" altLang="en-US" sz="2400" dirty="0" err="1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회원목록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846510" y="2352377"/>
            <a:ext cx="12941167" cy="4050606"/>
            <a:chOff x="-846510" y="2352377"/>
            <a:chExt cx="12941167" cy="4050606"/>
          </a:xfrm>
        </p:grpSpPr>
        <p:sp>
          <p:nvSpPr>
            <p:cNvPr id="10" name="직사각형 9"/>
            <p:cNvSpPr/>
            <p:nvPr/>
          </p:nvSpPr>
          <p:spPr>
            <a:xfrm>
              <a:off x="7654482" y="2352377"/>
              <a:ext cx="4440175" cy="4050605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관리자 로그인 되어있을 때</a:t>
              </a:r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등록된 회원 목록 보기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검색이 가능</a:t>
              </a:r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삭제 버튼을 눌러 데이터 삭제 가능</a:t>
              </a:r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800" dirty="0" smtClean="0">
                  <a:solidFill>
                    <a:schemeClr val="tx1"/>
                  </a:solidFill>
                </a:rPr>
                <a:t>5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번에 등록되어 있던</a:t>
              </a:r>
              <a:endParaRPr lang="en-US" altLang="ko-KR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아이디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: test / 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이름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: 1234</a:t>
              </a:r>
            </a:p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데이터를 삭제 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아래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-846510" y="2352378"/>
              <a:ext cx="8291754" cy="4050605"/>
              <a:chOff x="580094" y="2801790"/>
              <a:chExt cx="8291754" cy="405060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094" y="4692395"/>
                <a:ext cx="8291754" cy="2160000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095" y="2801790"/>
                <a:ext cx="8291753" cy="2160000"/>
              </a:xfrm>
              <a:prstGeom prst="rect">
                <a:avLst/>
              </a:prstGeom>
            </p:spPr>
          </p:pic>
        </p:grpSp>
      </p:grpSp>
      <p:grpSp>
        <p:nvGrpSpPr>
          <p:cNvPr id="9" name="그룹 8"/>
          <p:cNvGrpSpPr/>
          <p:nvPr/>
        </p:nvGrpSpPr>
        <p:grpSpPr>
          <a:xfrm>
            <a:off x="774002" y="1685963"/>
            <a:ext cx="10907246" cy="4933113"/>
            <a:chOff x="672402" y="2105063"/>
            <a:chExt cx="10907246" cy="493311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02" y="2105063"/>
              <a:ext cx="10907246" cy="576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531" y="2833031"/>
              <a:ext cx="8723161" cy="1476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731" y="4554176"/>
              <a:ext cx="7590000" cy="248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7529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44782" y="2009311"/>
            <a:ext cx="9774503" cy="4729550"/>
            <a:chOff x="1344782" y="2009311"/>
            <a:chExt cx="9774503" cy="47295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782" y="2009311"/>
              <a:ext cx="9774503" cy="36000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372033" y="5802861"/>
              <a:ext cx="9720000" cy="936000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게시판 기본 구조 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일반 회원이 작성한 게시물에는 번호 부여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공지사항은 상단에 노출</a:t>
              </a:r>
              <a:endParaRPr lang="ko-KR" alt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72033" y="2026663"/>
            <a:ext cx="9774000" cy="4712198"/>
            <a:chOff x="1372033" y="2026663"/>
            <a:chExt cx="9774000" cy="47121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033" y="2026663"/>
              <a:ext cx="9774000" cy="3599815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372033" y="5802861"/>
              <a:ext cx="9720000" cy="936000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 smtClean="0">
                  <a:solidFill>
                    <a:schemeClr val="tx1"/>
                  </a:solidFill>
                </a:rPr>
                <a:t>관리자 메뉴 중 공지사항 카테고리의 화면 </a:t>
              </a:r>
              <a:r>
                <a:rPr lang="en-US" altLang="ko-KR" sz="180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일반 </a:t>
              </a:r>
              <a:r>
                <a:rPr lang="ko-KR" altLang="en-US" sz="1800" dirty="0" err="1" smtClean="0">
                  <a:solidFill>
                    <a:schemeClr val="tx1"/>
                  </a:solidFill>
                </a:rPr>
                <a:t>게시글은</a:t>
              </a:r>
              <a:r>
                <a:rPr lang="ko-KR" altLang="en-US" sz="1800" dirty="0" smtClean="0">
                  <a:solidFill>
                    <a:schemeClr val="tx1"/>
                  </a:solidFill>
                </a:rPr>
                <a:t> 보이지 않음</a:t>
              </a:r>
              <a:endParaRPr lang="ko-KR" altLang="en-US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2497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004731" y="8242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65842" y="109337"/>
            <a:ext cx="1116210" cy="39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Study Cafe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7" name="Google Shape;94;p13"/>
          <p:cNvSpPr/>
          <p:nvPr/>
        </p:nvSpPr>
        <p:spPr>
          <a:xfrm>
            <a:off x="23112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선 정 배 경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05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Create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53" y="2102690"/>
            <a:ext cx="11304000" cy="45789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2690"/>
            <a:ext cx="11304000" cy="457892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15891" y="776008"/>
            <a:ext cx="7845309" cy="103975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글쓰기 버튼을 눌러서 </a:t>
            </a:r>
            <a:r>
              <a:rPr lang="en-US" altLang="ko-KR" sz="1800" dirty="0" smtClean="0">
                <a:solidFill>
                  <a:schemeClr val="tx1"/>
                </a:solidFill>
              </a:rPr>
              <a:t>Modal</a:t>
            </a:r>
            <a:r>
              <a:rPr lang="ko-KR" altLang="en-US" sz="1800" dirty="0" smtClean="0">
                <a:solidFill>
                  <a:schemeClr val="tx1"/>
                </a:solidFill>
              </a:rPr>
              <a:t> 글 입력 폼 호출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78" y="2504399"/>
            <a:ext cx="9360000" cy="368390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915891" y="776008"/>
            <a:ext cx="7845309" cy="103975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Modal</a:t>
            </a:r>
            <a:r>
              <a:rPr lang="ko-KR" altLang="en-US" dirty="0" smtClean="0">
                <a:solidFill>
                  <a:schemeClr val="tx1"/>
                </a:solidFill>
              </a:rPr>
              <a:t>에서 </a:t>
            </a:r>
            <a:r>
              <a:rPr lang="en-US" altLang="ko-KR" dirty="0" smtClean="0">
                <a:solidFill>
                  <a:schemeClr val="tx1"/>
                </a:solidFill>
              </a:rPr>
              <a:t>title</a:t>
            </a:r>
            <a:r>
              <a:rPr lang="ko-KR" altLang="en-US" dirty="0" smtClean="0">
                <a:solidFill>
                  <a:schemeClr val="tx1"/>
                </a:solidFill>
              </a:rPr>
              <a:t>과 </a:t>
            </a:r>
            <a:r>
              <a:rPr lang="en-US" altLang="ko-KR" dirty="0" smtClean="0">
                <a:solidFill>
                  <a:schemeClr val="tx1"/>
                </a:solidFill>
              </a:rPr>
              <a:t>content</a:t>
            </a:r>
            <a:r>
              <a:rPr lang="ko-KR" altLang="en-US" dirty="0" smtClean="0">
                <a:solidFill>
                  <a:schemeClr val="tx1"/>
                </a:solidFill>
              </a:rPr>
              <a:t>를 </a:t>
            </a:r>
            <a:r>
              <a:rPr lang="ko-KR" altLang="en-US" dirty="0" err="1" smtClean="0">
                <a:solidFill>
                  <a:schemeClr val="tx1"/>
                </a:solidFill>
              </a:rPr>
              <a:t>입력받고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Login </a:t>
            </a:r>
            <a:r>
              <a:rPr lang="ko-KR" altLang="en-US" dirty="0" smtClean="0">
                <a:solidFill>
                  <a:schemeClr val="tx1"/>
                </a:solidFill>
              </a:rPr>
              <a:t>되어있는 아이디와 작성시간등을 담아서 같이 저장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298656"/>
            <a:ext cx="9432000" cy="391084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49893" y="2468949"/>
            <a:ext cx="10860759" cy="3719356"/>
            <a:chOff x="441384" y="2298656"/>
            <a:chExt cx="10860759" cy="371935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84" y="2298656"/>
              <a:ext cx="8658225" cy="36480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034" y="3764630"/>
              <a:ext cx="5070109" cy="2253382"/>
            </a:xfrm>
            <a:prstGeom prst="rect">
              <a:avLst/>
            </a:prstGeom>
            <a:ln w="3492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97956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232900" y="2148130"/>
            <a:ext cx="2870200" cy="441777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오른쪽 상단에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현재 </a:t>
            </a:r>
            <a:r>
              <a:rPr lang="ko-KR" altLang="en-US" dirty="0" err="1" smtClean="0">
                <a:solidFill>
                  <a:schemeClr val="tx1"/>
                </a:solidFill>
              </a:rPr>
              <a:t>로그인중인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ID </a:t>
            </a:r>
            <a:r>
              <a:rPr lang="ko-KR" altLang="en-US" dirty="0" smtClean="0">
                <a:solidFill>
                  <a:schemeClr val="tx1"/>
                </a:solidFill>
              </a:rPr>
              <a:t>확인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게시판에서 글을 읽을 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b="1" dirty="0" smtClean="0">
                <a:solidFill>
                  <a:schemeClr val="tx1"/>
                </a:solidFill>
              </a:rPr>
              <a:t>본인이 작성한 글 </a:t>
            </a:r>
            <a:r>
              <a:rPr lang="ko-KR" altLang="en-US" dirty="0" smtClean="0">
                <a:solidFill>
                  <a:schemeClr val="tx1"/>
                </a:solidFill>
              </a:rPr>
              <a:t>읽을 때와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b="1" dirty="0" err="1" smtClean="0">
                <a:solidFill>
                  <a:schemeClr val="tx1"/>
                </a:solidFill>
              </a:rPr>
              <a:t>다른사람이</a:t>
            </a:r>
            <a:r>
              <a:rPr lang="ko-KR" altLang="en-US" sz="1800" b="1" dirty="0" smtClean="0">
                <a:solidFill>
                  <a:schemeClr val="tx1"/>
                </a:solidFill>
              </a:rPr>
              <a:t> 작성한 글</a:t>
            </a:r>
            <a:r>
              <a:rPr lang="ko-KR" altLang="en-US" dirty="0" smtClean="0">
                <a:solidFill>
                  <a:schemeClr val="tx1"/>
                </a:solidFill>
              </a:rPr>
              <a:t>을 읽을 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하단의 메뉴가 다르게 노출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Read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014780"/>
            <a:ext cx="8820000" cy="46921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014751"/>
            <a:ext cx="8820000" cy="4692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1981962"/>
            <a:ext cx="8820000" cy="469216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0" y="2054578"/>
            <a:ext cx="12192000" cy="2597539"/>
            <a:chOff x="0" y="2054578"/>
            <a:chExt cx="12192000" cy="259753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764" y="2054578"/>
              <a:ext cx="7981950" cy="9525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89837"/>
              <a:ext cx="12192000" cy="1462280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96591" y="4834876"/>
            <a:ext cx="7281262" cy="1870793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상단에는 읽고있는 글의 </a:t>
            </a:r>
            <a:r>
              <a:rPr lang="en-US" altLang="ko-KR" sz="1800" dirty="0" smtClean="0">
                <a:solidFill>
                  <a:schemeClr val="tx1"/>
                </a:solidFill>
              </a:rPr>
              <a:t>[ title, </a:t>
            </a:r>
            <a:r>
              <a:rPr lang="ko-KR" altLang="en-US" sz="1800" dirty="0" smtClean="0">
                <a:solidFill>
                  <a:schemeClr val="tx1"/>
                </a:solidFill>
              </a:rPr>
              <a:t>작성자</a:t>
            </a:r>
            <a:r>
              <a:rPr lang="en-US" altLang="ko-KR" sz="1800" dirty="0" smtClean="0">
                <a:solidFill>
                  <a:schemeClr val="tx1"/>
                </a:solidFill>
              </a:rPr>
              <a:t>ID, </a:t>
            </a:r>
            <a:r>
              <a:rPr lang="ko-KR" altLang="en-US" sz="1800" dirty="0" smtClean="0">
                <a:solidFill>
                  <a:schemeClr val="tx1"/>
                </a:solidFill>
              </a:rPr>
              <a:t>조회수 </a:t>
            </a:r>
            <a:r>
              <a:rPr lang="en-US" altLang="ko-KR" sz="1800" dirty="0" smtClean="0">
                <a:solidFill>
                  <a:schemeClr val="tx1"/>
                </a:solidFill>
              </a:rPr>
              <a:t>]</a:t>
            </a:r>
            <a:r>
              <a:rPr lang="ko-KR" altLang="en-US" sz="1800" dirty="0" smtClean="0">
                <a:solidFill>
                  <a:schemeClr val="tx1"/>
                </a:solidFill>
              </a:rPr>
              <a:t>를 가져오고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하단에는 </a:t>
            </a:r>
            <a:r>
              <a:rPr lang="en-US" altLang="ko-KR" sz="1800" dirty="0" smtClean="0">
                <a:solidFill>
                  <a:schemeClr val="tx1"/>
                </a:solidFill>
              </a:rPr>
              <a:t>[ </a:t>
            </a:r>
            <a:r>
              <a:rPr lang="ko-KR" altLang="en-US" sz="1800" dirty="0" smtClean="0">
                <a:solidFill>
                  <a:schemeClr val="tx1"/>
                </a:solidFill>
              </a:rPr>
              <a:t>추천수</a:t>
            </a:r>
            <a:r>
              <a:rPr lang="en-US" altLang="ko-KR" sz="1800" dirty="0" smtClean="0">
                <a:solidFill>
                  <a:schemeClr val="tx1"/>
                </a:solidFill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</a:rPr>
              <a:t>리스트로 돌아가기</a:t>
            </a:r>
            <a:r>
              <a:rPr lang="en-US" altLang="ko-KR" sz="1800" dirty="0" smtClean="0">
                <a:solidFill>
                  <a:schemeClr val="tx1"/>
                </a:solidFill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</a:rPr>
              <a:t>수정하기</a:t>
            </a:r>
            <a:r>
              <a:rPr lang="en-US" altLang="ko-KR" sz="1800" dirty="0" smtClean="0">
                <a:solidFill>
                  <a:schemeClr val="tx1"/>
                </a:solidFill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</a:rPr>
              <a:t>삭제하기 </a:t>
            </a:r>
            <a:r>
              <a:rPr lang="en-US" altLang="ko-KR" sz="1800" dirty="0" smtClean="0">
                <a:solidFill>
                  <a:schemeClr val="tx1"/>
                </a:solidFill>
              </a:rPr>
              <a:t>] </a:t>
            </a:r>
            <a:r>
              <a:rPr lang="ko-KR" altLang="en-US" sz="1800" dirty="0" smtClean="0">
                <a:solidFill>
                  <a:schemeClr val="tx1"/>
                </a:solidFill>
              </a:rPr>
              <a:t>기능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하단의 </a:t>
            </a:r>
            <a:r>
              <a:rPr lang="en-US" altLang="ko-KR" sz="1800" dirty="0" smtClean="0">
                <a:solidFill>
                  <a:schemeClr val="tx1"/>
                </a:solidFill>
              </a:rPr>
              <a:t>[ </a:t>
            </a:r>
            <a:r>
              <a:rPr lang="ko-KR" altLang="en-US" sz="1800" dirty="0" smtClean="0">
                <a:solidFill>
                  <a:schemeClr val="tx1"/>
                </a:solidFill>
              </a:rPr>
              <a:t>수정하기</a:t>
            </a:r>
            <a:r>
              <a:rPr lang="en-US" altLang="ko-KR" sz="1800" dirty="0" smtClean="0">
                <a:solidFill>
                  <a:schemeClr val="tx1"/>
                </a:solidFill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</a:rPr>
              <a:t>삭제하기 </a:t>
            </a:r>
            <a:r>
              <a:rPr lang="en-US" altLang="ko-KR" sz="1800" dirty="0" smtClean="0">
                <a:solidFill>
                  <a:schemeClr val="tx1"/>
                </a:solidFill>
              </a:rPr>
              <a:t>] </a:t>
            </a:r>
            <a:r>
              <a:rPr lang="ko-KR" altLang="en-US" sz="1800" dirty="0" smtClean="0">
                <a:solidFill>
                  <a:schemeClr val="tx1"/>
                </a:solidFill>
              </a:rPr>
              <a:t>기능은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해당 글의 작성자와 현재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로그인되어있는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ID</a:t>
            </a:r>
            <a:r>
              <a:rPr lang="ko-KR" altLang="en-US" sz="1800" dirty="0" smtClean="0">
                <a:solidFill>
                  <a:schemeClr val="tx1"/>
                </a:solidFill>
              </a:rPr>
              <a:t>가 일치하는 경우 노출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39" y="2581861"/>
            <a:ext cx="8676000" cy="173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38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Update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370340"/>
            <a:ext cx="6480000" cy="332135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33791" y="2370340"/>
            <a:ext cx="4377209" cy="330517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본인이 작성했던 글만 수정 가능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800" dirty="0" smtClean="0">
                <a:solidFill>
                  <a:schemeClr val="tx1"/>
                </a:solidFill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</a:rPr>
              <a:t>수정하기</a:t>
            </a:r>
            <a:r>
              <a:rPr lang="en-US" altLang="ko-KR" sz="1800" dirty="0" smtClean="0">
                <a:solidFill>
                  <a:schemeClr val="tx1"/>
                </a:solidFill>
              </a:rPr>
              <a:t>] </a:t>
            </a:r>
            <a:r>
              <a:rPr lang="ko-KR" altLang="en-US" sz="1800" dirty="0" smtClean="0">
                <a:solidFill>
                  <a:schemeClr val="tx1"/>
                </a:solidFill>
              </a:rPr>
              <a:t>진입하면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err="1" smtClean="0">
                <a:solidFill>
                  <a:schemeClr val="tx1"/>
                </a:solidFill>
              </a:rPr>
              <a:t>작성되어있던</a:t>
            </a:r>
            <a:r>
              <a:rPr lang="ko-KR" altLang="en-US" sz="1800" dirty="0" smtClean="0">
                <a:solidFill>
                  <a:schemeClr val="tx1"/>
                </a:solidFill>
              </a:rPr>
              <a:t> 내용이 그대로 호출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수정할 수 있는 상태가 되고</a:t>
            </a:r>
            <a:r>
              <a:rPr lang="en-US" altLang="ko-KR" sz="18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수정이 완료되면 하단의 </a:t>
            </a:r>
            <a:r>
              <a:rPr lang="en-US" altLang="ko-KR" sz="1800" dirty="0" smtClean="0">
                <a:solidFill>
                  <a:schemeClr val="tx1"/>
                </a:solidFill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</a:rPr>
              <a:t>수정하기</a:t>
            </a:r>
            <a:r>
              <a:rPr lang="en-US" altLang="ko-KR" sz="1800" dirty="0" smtClean="0">
                <a:solidFill>
                  <a:schemeClr val="tx1"/>
                </a:solidFill>
              </a:rPr>
              <a:t>]</a:t>
            </a:r>
            <a:r>
              <a:rPr lang="ko-KR" altLang="en-US" sz="1800" dirty="0" smtClean="0">
                <a:solidFill>
                  <a:schemeClr val="tx1"/>
                </a:solidFill>
              </a:rPr>
              <a:t>로 종료</a:t>
            </a:r>
            <a:endParaRPr lang="en-US" altLang="ko-KR" sz="1800" dirty="0" smtClean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9744" y="1968408"/>
            <a:ext cx="6498109" cy="3937093"/>
            <a:chOff x="339744" y="1968408"/>
            <a:chExt cx="6498109" cy="39370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44" y="2947240"/>
              <a:ext cx="6480000" cy="295826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53" y="1968408"/>
              <a:ext cx="6480000" cy="295826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62" y="2350923"/>
            <a:ext cx="6480000" cy="29582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5" y="3003083"/>
            <a:ext cx="6480000" cy="17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89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Update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2659" y="720000"/>
            <a:ext cx="7281262" cy="109576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글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추천기능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352378"/>
            <a:ext cx="7560000" cy="44375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352378"/>
            <a:ext cx="7560000" cy="44375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8" y="2275452"/>
            <a:ext cx="7560000" cy="45145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18" y="1962182"/>
            <a:ext cx="6876000" cy="514104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247153" y="2853600"/>
            <a:ext cx="3755468" cy="2836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해당 글에 추천했는지 체크해서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추천을 중복으로 누를 시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err="1" smtClean="0">
                <a:solidFill>
                  <a:schemeClr val="tx1"/>
                </a:solidFill>
              </a:rPr>
              <a:t>추천불가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안내멘트</a:t>
            </a:r>
            <a:r>
              <a:rPr lang="ko-KR" altLang="en-US" sz="1800" dirty="0" smtClean="0">
                <a:solidFill>
                  <a:schemeClr val="tx1"/>
                </a:solidFill>
              </a:rPr>
              <a:t> 출력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6268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Update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2659" y="720000"/>
            <a:ext cx="7281262" cy="1095761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/>
                </a:solidFill>
              </a:rPr>
              <a:t>댓글기능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47153" y="2853600"/>
            <a:ext cx="3755468" cy="2836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하단의 </a:t>
            </a:r>
            <a:r>
              <a:rPr lang="en-US" altLang="ko-KR" sz="1800" dirty="0" smtClean="0">
                <a:solidFill>
                  <a:schemeClr val="tx1"/>
                </a:solidFill>
              </a:rPr>
              <a:t>Comment</a:t>
            </a: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내용을 입력하고 </a:t>
            </a:r>
            <a:r>
              <a:rPr lang="en-US" altLang="ko-KR" sz="1800" dirty="0" smtClean="0">
                <a:solidFill>
                  <a:schemeClr val="tx1"/>
                </a:solidFill>
              </a:rPr>
              <a:t>[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답글쓰기</a:t>
            </a:r>
            <a:r>
              <a:rPr lang="en-US" altLang="ko-KR" sz="1800" dirty="0" smtClean="0">
                <a:solidFill>
                  <a:schemeClr val="tx1"/>
                </a:solidFill>
              </a:rPr>
              <a:t>] </a:t>
            </a:r>
            <a:r>
              <a:rPr lang="ko-KR" altLang="en-US" sz="1800" dirty="0" smtClean="0">
                <a:solidFill>
                  <a:schemeClr val="tx1"/>
                </a:solidFill>
              </a:rPr>
              <a:t>클릭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작성자 </a:t>
            </a:r>
            <a:r>
              <a:rPr lang="en-US" altLang="ko-KR" sz="1800" dirty="0" smtClean="0">
                <a:solidFill>
                  <a:schemeClr val="tx1"/>
                </a:solidFill>
              </a:rPr>
              <a:t>ID,</a:t>
            </a:r>
            <a:r>
              <a:rPr lang="ko-KR" altLang="en-US" sz="1800" dirty="0" smtClean="0">
                <a:solidFill>
                  <a:schemeClr val="tx1"/>
                </a:solidFill>
              </a:rPr>
              <a:t> 시간은 자동입력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853600"/>
            <a:ext cx="7560000" cy="13490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53" y="2853600"/>
            <a:ext cx="7560000" cy="2216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53" y="2853600"/>
            <a:ext cx="7560000" cy="288208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84403" y="1883460"/>
            <a:ext cx="7560000" cy="5038146"/>
            <a:chOff x="535203" y="2023160"/>
            <a:chExt cx="7560000" cy="503814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203" y="2023160"/>
              <a:ext cx="7092000" cy="298174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03" y="5295276"/>
              <a:ext cx="7560000" cy="1766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368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게시판 </a:t>
            </a:r>
            <a:r>
              <a:rPr lang="en-US" altLang="ko-KR" sz="2400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- Delete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3" y="2708896"/>
            <a:ext cx="6480000" cy="29582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433791" y="3145041"/>
            <a:ext cx="4377209" cy="184606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본인이 작성했던 글만 삭제 가능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800" dirty="0" smtClean="0">
                <a:solidFill>
                  <a:schemeClr val="tx1"/>
                </a:solidFill>
              </a:rPr>
              <a:t>[</a:t>
            </a:r>
            <a:r>
              <a:rPr lang="ko-KR" altLang="en-US" sz="1800" dirty="0" smtClean="0">
                <a:solidFill>
                  <a:schemeClr val="tx1"/>
                </a:solidFill>
              </a:rPr>
              <a:t>삭제하기</a:t>
            </a:r>
            <a:r>
              <a:rPr lang="en-US" altLang="ko-KR" sz="1800" dirty="0" smtClean="0">
                <a:solidFill>
                  <a:schemeClr val="tx1"/>
                </a:solidFill>
              </a:rPr>
              <a:t>]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버튼으로 간단하게 삭제</a:t>
            </a:r>
            <a:endParaRPr lang="en-US" altLang="ko-KR" sz="18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5" y="2823870"/>
            <a:ext cx="7020000" cy="27294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693247" y="2399578"/>
            <a:ext cx="12573000" cy="4425131"/>
            <a:chOff x="-693247" y="2399578"/>
            <a:chExt cx="12573000" cy="442513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99" y="2399578"/>
              <a:ext cx="6372000" cy="2729233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-693247" y="5575379"/>
              <a:ext cx="12573000" cy="1249330"/>
              <a:chOff x="551353" y="5448379"/>
              <a:chExt cx="12573000" cy="124933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353" y="5449934"/>
                <a:ext cx="6286500" cy="1247775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7853" y="5448379"/>
                <a:ext cx="6286500" cy="12477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91697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5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6" name="Google Shape;88;p13"/>
          <p:cNvSpPr txBox="1"/>
          <p:nvPr/>
        </p:nvSpPr>
        <p:spPr>
          <a:xfrm>
            <a:off x="7654482" y="68996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7" name="Google Shape;89;p13"/>
          <p:cNvSpPr txBox="1"/>
          <p:nvPr/>
        </p:nvSpPr>
        <p:spPr>
          <a:xfrm>
            <a:off x="6232034" y="101785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725713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기능 설명</a:t>
            </a:r>
            <a:endParaRPr sz="24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9" name="Google Shape;144;p17"/>
          <p:cNvSpPr txBox="1"/>
          <p:nvPr/>
        </p:nvSpPr>
        <p:spPr>
          <a:xfrm>
            <a:off x="357853" y="1274579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2400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검색기능</a:t>
            </a:r>
            <a:endParaRPr lang="es-ES" altLang="ko-KR" sz="24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39934" y="987323"/>
            <a:ext cx="5166861" cy="133740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상단 오른쪽의 검색기능을 사용하면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특정 조건의 내용만 검색 가능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5" y="2637764"/>
            <a:ext cx="10080000" cy="3996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50464"/>
            <a:ext cx="10080000" cy="399634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772400" y="3060700"/>
            <a:ext cx="2819400" cy="609600"/>
          </a:xfrm>
          <a:prstGeom prst="round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5" y="2619802"/>
            <a:ext cx="10080000" cy="399634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26163" y="2755698"/>
            <a:ext cx="11160000" cy="3439222"/>
            <a:chOff x="526163" y="2438198"/>
            <a:chExt cx="11160000" cy="34392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63" y="2438198"/>
              <a:ext cx="11160000" cy="120908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63" y="4057514"/>
              <a:ext cx="11160000" cy="1819906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5" y="3551515"/>
            <a:ext cx="10182225" cy="2200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17" y="1452997"/>
            <a:ext cx="10080000" cy="547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753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23112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시연 영상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2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3" name="Google Shape;88;p13"/>
          <p:cNvSpPr txBox="1"/>
          <p:nvPr/>
        </p:nvSpPr>
        <p:spPr>
          <a:xfrm>
            <a:off x="7628106" y="104164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시연 영상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4;p17"/>
          <p:cNvSpPr txBox="1"/>
          <p:nvPr/>
        </p:nvSpPr>
        <p:spPr>
          <a:xfrm>
            <a:off x="360000" y="1006270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시연 영상</a:t>
            </a:r>
            <a:endParaRPr sz="36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7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2" name="Google Shape;87;p13"/>
          <p:cNvSpPr txBox="1"/>
          <p:nvPr/>
        </p:nvSpPr>
        <p:spPr>
          <a:xfrm>
            <a:off x="8985737" y="71733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13" name="Google Shape;88;p13"/>
          <p:cNvSpPr txBox="1"/>
          <p:nvPr/>
        </p:nvSpPr>
        <p:spPr>
          <a:xfrm>
            <a:off x="7628106" y="104164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시연 영상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pic>
        <p:nvPicPr>
          <p:cNvPr id="2" name="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5053" y="2102031"/>
            <a:ext cx="8244000" cy="4543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23112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FeedBack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6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0" name="Google Shape;87;p13"/>
          <p:cNvSpPr txBox="1"/>
          <p:nvPr/>
        </p:nvSpPr>
        <p:spPr>
          <a:xfrm>
            <a:off x="8959361" y="115693"/>
            <a:ext cx="12215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2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004731" y="8242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65842" y="109337"/>
            <a:ext cx="1116210" cy="39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Study Cafe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grpSp>
        <p:nvGrpSpPr>
          <p:cNvPr id="6" name="그룹 5"/>
          <p:cNvGrpSpPr>
            <a:grpSpLocks noChangeAspect="1"/>
          </p:cNvGrpSpPr>
          <p:nvPr/>
        </p:nvGrpSpPr>
        <p:grpSpPr>
          <a:xfrm>
            <a:off x="292034" y="2626908"/>
            <a:ext cx="5940000" cy="3399781"/>
            <a:chOff x="0" y="2622713"/>
            <a:chExt cx="6475013" cy="37060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537" y="2622713"/>
              <a:ext cx="3600000" cy="2386022"/>
            </a:xfrm>
            <a:prstGeom prst="rect">
              <a:avLst/>
            </a:prstGeom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0" y="4731734"/>
              <a:ext cx="6475013" cy="159698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Study Cafe</a:t>
              </a:r>
              <a:endParaRPr lang="ko-KR" altLang="en-US" sz="4800" b="1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92" y="1086713"/>
            <a:ext cx="4320000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21" y="3910200"/>
            <a:ext cx="4320000" cy="3132000"/>
          </a:xfrm>
          <a:prstGeom prst="rect">
            <a:avLst/>
          </a:prstGeom>
        </p:spPr>
      </p:pic>
      <p:sp>
        <p:nvSpPr>
          <p:cNvPr id="17" name="Google Shape;94;p13"/>
          <p:cNvSpPr/>
          <p:nvPr/>
        </p:nvSpPr>
        <p:spPr>
          <a:xfrm>
            <a:off x="360000" y="720000"/>
            <a:ext cx="2804400" cy="109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44;p17"/>
          <p:cNvSpPr txBox="1"/>
          <p:nvPr/>
        </p:nvSpPr>
        <p:spPr>
          <a:xfrm>
            <a:off x="360000" y="1006270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선 정 배 경</a:t>
            </a:r>
            <a:endParaRPr sz="32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77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4;p17"/>
          <p:cNvSpPr txBox="1"/>
          <p:nvPr/>
        </p:nvSpPr>
        <p:spPr>
          <a:xfrm>
            <a:off x="360000" y="1023854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FeedBack</a:t>
            </a:r>
            <a:endParaRPr sz="32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6" name="Google Shape;86;p13"/>
          <p:cNvSpPr txBox="1"/>
          <p:nvPr/>
        </p:nvSpPr>
        <p:spPr>
          <a:xfrm>
            <a:off x="10437190" y="6821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0" name="Google Shape;87;p13"/>
          <p:cNvSpPr txBox="1"/>
          <p:nvPr/>
        </p:nvSpPr>
        <p:spPr>
          <a:xfrm>
            <a:off x="8959361" y="115693"/>
            <a:ext cx="12215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385150" y="1931340"/>
            <a:ext cx="1620000" cy="2137963"/>
            <a:chOff x="970671" y="3351548"/>
            <a:chExt cx="2045414" cy="2699392"/>
          </a:xfrm>
        </p:grpSpPr>
        <p:grpSp>
          <p:nvGrpSpPr>
            <p:cNvPr id="8" name="그룹 7"/>
            <p:cNvGrpSpPr>
              <a:grpSpLocks noChangeAspect="1"/>
            </p:cNvGrpSpPr>
            <p:nvPr/>
          </p:nvGrpSpPr>
          <p:grpSpPr>
            <a:xfrm>
              <a:off x="970671" y="3609128"/>
              <a:ext cx="2045414" cy="2441812"/>
              <a:chOff x="2261118" y="2212520"/>
              <a:chExt cx="4814600" cy="5747656"/>
            </a:xfrm>
          </p:grpSpPr>
          <p:sp>
            <p:nvSpPr>
              <p:cNvPr id="28" name="자유형 27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9" name="직사각형 4"/>
              <p:cNvSpPr/>
              <p:nvPr/>
            </p:nvSpPr>
            <p:spPr>
              <a:xfrm>
                <a:off x="2315346" y="2212520"/>
                <a:ext cx="4760372" cy="5747656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7DC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sp>
          <p:nvSpPr>
            <p:cNvPr id="14" name="모서리가 둥근 직사각형 13"/>
            <p:cNvSpPr>
              <a:spLocks noChangeAspect="1"/>
            </p:cNvSpPr>
            <p:nvPr/>
          </p:nvSpPr>
          <p:spPr>
            <a:xfrm>
              <a:off x="989130" y="4553545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김 예 건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18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1639667" y="3351548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</p:grp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10330056" y="4770132"/>
            <a:ext cx="1620000" cy="2095602"/>
            <a:chOff x="9085153" y="2031965"/>
            <a:chExt cx="2050199" cy="2652099"/>
          </a:xfrm>
        </p:grpSpPr>
        <p:grpSp>
          <p:nvGrpSpPr>
            <p:cNvPr id="11" name="그룹 10"/>
            <p:cNvGrpSpPr/>
            <p:nvPr/>
          </p:nvGrpSpPr>
          <p:grpSpPr>
            <a:xfrm>
              <a:off x="9085153" y="2242252"/>
              <a:ext cx="2045411" cy="2441812"/>
              <a:chOff x="2261118" y="2212516"/>
              <a:chExt cx="4814586" cy="5747657"/>
            </a:xfrm>
          </p:grpSpPr>
          <p:sp>
            <p:nvSpPr>
              <p:cNvPr id="26" name="자유형 25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7" name="직사각형 4"/>
              <p:cNvSpPr/>
              <p:nvPr/>
            </p:nvSpPr>
            <p:spPr>
              <a:xfrm>
                <a:off x="2315340" y="2212516"/>
                <a:ext cx="4760364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sp>
          <p:nvSpPr>
            <p:cNvPr id="15" name="모서리가 둥근 직사각형 14"/>
            <p:cNvSpPr/>
            <p:nvPr/>
          </p:nvSpPr>
          <p:spPr>
            <a:xfrm>
              <a:off x="9119352" y="3184523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서 동 혁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19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9754149" y="203196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</p:grp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10338672" y="2376554"/>
            <a:ext cx="1620000" cy="2095995"/>
            <a:chOff x="3747136" y="2009637"/>
            <a:chExt cx="2056351" cy="2660556"/>
          </a:xfrm>
        </p:grpSpPr>
        <p:grpSp>
          <p:nvGrpSpPr>
            <p:cNvPr id="12" name="그룹 11"/>
            <p:cNvGrpSpPr/>
            <p:nvPr/>
          </p:nvGrpSpPr>
          <p:grpSpPr>
            <a:xfrm>
              <a:off x="3747136" y="2228381"/>
              <a:ext cx="2045414" cy="2441812"/>
              <a:chOff x="2261118" y="2212520"/>
              <a:chExt cx="4814595" cy="5747657"/>
            </a:xfrm>
          </p:grpSpPr>
          <p:sp>
            <p:nvSpPr>
              <p:cNvPr id="24" name="자유형 23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5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sp>
          <p:nvSpPr>
            <p:cNvPr id="17" name="모서리가 둥근 직사각형 16"/>
            <p:cNvSpPr/>
            <p:nvPr/>
          </p:nvSpPr>
          <p:spPr>
            <a:xfrm>
              <a:off x="3787487" y="3184523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명 지 </a:t>
              </a:r>
              <a:r>
                <a:rPr lang="ko-KR" altLang="en-US" sz="2400" dirty="0" err="1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완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20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4416132" y="2009637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</p:grpSp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399770" y="4366777"/>
            <a:ext cx="1620000" cy="2080791"/>
            <a:chOff x="6404626" y="2031965"/>
            <a:chExt cx="2064793" cy="2652101"/>
          </a:xfrm>
        </p:grpSpPr>
        <p:grpSp>
          <p:nvGrpSpPr>
            <p:cNvPr id="13" name="그룹 12"/>
            <p:cNvGrpSpPr/>
            <p:nvPr/>
          </p:nvGrpSpPr>
          <p:grpSpPr>
            <a:xfrm>
              <a:off x="6404626" y="2242254"/>
              <a:ext cx="2045414" cy="2441812"/>
              <a:chOff x="2261118" y="2212520"/>
              <a:chExt cx="4814595" cy="5747657"/>
            </a:xfrm>
          </p:grpSpPr>
          <p:sp>
            <p:nvSpPr>
              <p:cNvPr id="22" name="자유형 21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3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7DC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sp>
          <p:nvSpPr>
            <p:cNvPr id="16" name="모서리가 둥근 직사각형 15"/>
            <p:cNvSpPr/>
            <p:nvPr/>
          </p:nvSpPr>
          <p:spPr>
            <a:xfrm>
              <a:off x="6453419" y="3184523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박 성 언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21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7073622" y="203196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007707" y="2255125"/>
            <a:ext cx="5943600" cy="935335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처음 프로젝트 진행 </a:t>
            </a:r>
            <a:r>
              <a:rPr lang="ko-KR" altLang="en-US" sz="1200" dirty="0" err="1">
                <a:solidFill>
                  <a:schemeClr val="tx1"/>
                </a:solidFill>
              </a:rPr>
              <a:t>할때는</a:t>
            </a:r>
            <a:r>
              <a:rPr lang="ko-KR" altLang="en-US" sz="1200" dirty="0">
                <a:solidFill>
                  <a:schemeClr val="tx1"/>
                </a:solidFill>
              </a:rPr>
              <a:t> 감을 </a:t>
            </a:r>
            <a:r>
              <a:rPr lang="ko-KR" altLang="en-US" sz="1200" dirty="0" err="1">
                <a:solidFill>
                  <a:schemeClr val="tx1"/>
                </a:solidFill>
              </a:rPr>
              <a:t>못잡아</a:t>
            </a:r>
            <a:r>
              <a:rPr lang="ko-KR" altLang="en-US" sz="1200" dirty="0">
                <a:solidFill>
                  <a:schemeClr val="tx1"/>
                </a:solidFill>
              </a:rPr>
              <a:t> 잘 몰랐지만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검색과 </a:t>
            </a:r>
            <a:r>
              <a:rPr lang="ko-KR" altLang="en-US" sz="1200" dirty="0">
                <a:solidFill>
                  <a:schemeClr val="tx1"/>
                </a:solidFill>
              </a:rPr>
              <a:t>팀원들의 의견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피드백을 들으면서 </a:t>
            </a:r>
            <a:r>
              <a:rPr lang="en-US" altLang="ko-KR" sz="1200" dirty="0">
                <a:solidFill>
                  <a:schemeClr val="tx1"/>
                </a:solidFill>
              </a:rPr>
              <a:t>CRUD</a:t>
            </a:r>
            <a:r>
              <a:rPr lang="ko-KR" altLang="en-US" sz="1200" dirty="0">
                <a:solidFill>
                  <a:schemeClr val="tx1"/>
                </a:solidFill>
              </a:rPr>
              <a:t>기능에 대한 공부를 하였고</a:t>
            </a:r>
            <a:r>
              <a:rPr lang="en-US" altLang="ko-KR" sz="1200" dirty="0">
                <a:solidFill>
                  <a:schemeClr val="tx1"/>
                </a:solidFill>
              </a:rPr>
              <a:t>, html</a:t>
            </a:r>
            <a:r>
              <a:rPr lang="ko-KR" altLang="en-US" sz="1200" dirty="0">
                <a:solidFill>
                  <a:schemeClr val="tx1"/>
                </a:solidFill>
              </a:rPr>
              <a:t>과 </a:t>
            </a:r>
            <a:r>
              <a:rPr lang="en-US" altLang="ko-KR" sz="1200" dirty="0" err="1">
                <a:solidFill>
                  <a:schemeClr val="tx1"/>
                </a:solidFill>
              </a:rPr>
              <a:t>css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지식이 얕은 관계로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r>
              <a:rPr lang="ko-KR" altLang="en-US" sz="1200" dirty="0">
                <a:solidFill>
                  <a:schemeClr val="tx1"/>
                </a:solidFill>
              </a:rPr>
              <a:t>디자인이 순조롭지 않았지만 팀원들의 도움을 받아 </a:t>
            </a:r>
            <a:r>
              <a:rPr lang="ko-KR" altLang="en-US" sz="1200" dirty="0" err="1">
                <a:solidFill>
                  <a:schemeClr val="tx1"/>
                </a:solidFill>
              </a:rPr>
              <a:t>어느정도의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r>
              <a:rPr lang="ko-KR" altLang="en-US" sz="1200" dirty="0">
                <a:solidFill>
                  <a:schemeClr val="tx1"/>
                </a:solidFill>
              </a:rPr>
              <a:t>를 구성하게 </a:t>
            </a:r>
            <a:r>
              <a:rPr lang="ko-KR" altLang="en-US" sz="1200" dirty="0" err="1">
                <a:solidFill>
                  <a:schemeClr val="tx1"/>
                </a:solidFill>
              </a:rPr>
              <a:t>된거</a:t>
            </a:r>
            <a:r>
              <a:rPr lang="ko-KR" altLang="en-US" sz="1200" dirty="0">
                <a:solidFill>
                  <a:schemeClr val="tx1"/>
                </a:solidFill>
              </a:rPr>
              <a:t> 같습니다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16202" y="3438540"/>
            <a:ext cx="5943600" cy="935335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코드리뷰를</a:t>
            </a:r>
            <a:r>
              <a:rPr lang="ko-KR" altLang="en-US" sz="1200" dirty="0">
                <a:solidFill>
                  <a:schemeClr val="tx1"/>
                </a:solidFill>
              </a:rPr>
              <a:t> 하지않아 소스를 파악하는데 늦어져 </a:t>
            </a:r>
            <a:r>
              <a:rPr lang="ko-KR" altLang="en-US" sz="1200" dirty="0" err="1">
                <a:solidFill>
                  <a:schemeClr val="tx1"/>
                </a:solidFill>
              </a:rPr>
              <a:t>혼선이와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개선필요하며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팀프로젝트를 하는데 머리로 생각한 내용을 </a:t>
            </a:r>
            <a:r>
              <a:rPr lang="ko-KR" altLang="en-US" sz="1200" dirty="0" err="1">
                <a:solidFill>
                  <a:schemeClr val="tx1"/>
                </a:solidFill>
              </a:rPr>
              <a:t>다른사람에게</a:t>
            </a:r>
            <a:r>
              <a:rPr lang="ko-KR" altLang="en-US" sz="1200" dirty="0">
                <a:solidFill>
                  <a:schemeClr val="tx1"/>
                </a:solidFill>
              </a:rPr>
              <a:t> 설명하지 않아 공유하지 않은 내용이 있어 다음 프로젝트에서는 공유를 </a:t>
            </a:r>
            <a:r>
              <a:rPr lang="ko-KR" altLang="en-US" sz="1200" dirty="0" err="1">
                <a:solidFill>
                  <a:schemeClr val="tx1"/>
                </a:solidFill>
              </a:rPr>
              <a:t>해야될거</a:t>
            </a:r>
            <a:r>
              <a:rPr lang="ko-KR" altLang="en-US" sz="1200" dirty="0">
                <a:solidFill>
                  <a:schemeClr val="tx1"/>
                </a:solidFill>
              </a:rPr>
              <a:t> 같습니다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07707" y="4636444"/>
            <a:ext cx="5943600" cy="935335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수업에서 배운 내용으로 프로젝트를 해보았는데 직접 코딩하는게 생각보다 어려워서 다양한 </a:t>
            </a:r>
            <a:r>
              <a:rPr lang="ko-KR" altLang="en-US" sz="1200" dirty="0" err="1">
                <a:solidFill>
                  <a:schemeClr val="tx1"/>
                </a:solidFill>
              </a:rPr>
              <a:t>기능구현을</a:t>
            </a:r>
            <a:r>
              <a:rPr lang="ko-KR" altLang="en-US" sz="1200" dirty="0">
                <a:solidFill>
                  <a:schemeClr val="tx1"/>
                </a:solidFill>
              </a:rPr>
              <a:t> 많이 </a:t>
            </a:r>
            <a:r>
              <a:rPr lang="ko-KR" altLang="en-US" sz="1200" dirty="0" err="1">
                <a:solidFill>
                  <a:schemeClr val="tx1"/>
                </a:solidFill>
              </a:rPr>
              <a:t>못한거</a:t>
            </a:r>
            <a:r>
              <a:rPr lang="ko-KR" altLang="en-US" sz="1200" dirty="0">
                <a:solidFill>
                  <a:schemeClr val="tx1"/>
                </a:solidFill>
              </a:rPr>
              <a:t> 같아서 아쉬웠지만 다른 팀원들의 도움을 받아서 몰랐던 점도 많이 알게 되어서 처음보다는 많이 성장하는 시간이 된 것 같다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93452" y="5823275"/>
            <a:ext cx="5943600" cy="935335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기초 지식이 매우 부족한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상태였다보니</a:t>
            </a:r>
            <a:r>
              <a:rPr lang="ko-KR" altLang="en-US" sz="1200" dirty="0" smtClean="0">
                <a:solidFill>
                  <a:schemeClr val="tx1"/>
                </a:solidFill>
              </a:rPr>
              <a:t> 협업을 위해서는 꽤 긴 시간의 학습이 필요했던 점이 매우 아쉽게 느껴지지만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어느정도의</a:t>
            </a:r>
            <a:r>
              <a:rPr lang="ko-KR" altLang="en-US" sz="1200" dirty="0" smtClean="0">
                <a:solidFill>
                  <a:schemeClr val="tx1"/>
                </a:solidFill>
              </a:rPr>
              <a:t> 발전에 도움이 되지 않았을까 하는 생각이 든다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다음으로는 떠오르는 생각을 구현하기 위한 트레이닝이 필요하지 않을까 생각한다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6;p13"/>
          <p:cNvSpPr txBox="1"/>
          <p:nvPr/>
        </p:nvSpPr>
        <p:spPr>
          <a:xfrm>
            <a:off x="10419606" y="11217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820616" y="885263"/>
            <a:ext cx="2990504" cy="5972737"/>
            <a:chOff x="4786934" y="1117614"/>
            <a:chExt cx="2990504" cy="5972737"/>
          </a:xfrm>
        </p:grpSpPr>
        <p:grpSp>
          <p:nvGrpSpPr>
            <p:cNvPr id="11" name="그룹 10"/>
            <p:cNvGrpSpPr/>
            <p:nvPr/>
          </p:nvGrpSpPr>
          <p:grpSpPr>
            <a:xfrm>
              <a:off x="4786934" y="1117614"/>
              <a:ext cx="1440000" cy="4533094"/>
              <a:chOff x="3971925" y="85726"/>
              <a:chExt cx="1440000" cy="4533094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1925" y="85726"/>
                <a:ext cx="1440000" cy="2266547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1925" y="2352273"/>
                <a:ext cx="1440000" cy="2266547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6317560" y="1248779"/>
              <a:ext cx="1459878" cy="5841572"/>
              <a:chOff x="6307621" y="769745"/>
              <a:chExt cx="1459878" cy="5841572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7621" y="769745"/>
                <a:ext cx="1440000" cy="226654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7621" y="3036292"/>
                <a:ext cx="1440000" cy="226654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7499" y="5302839"/>
                <a:ext cx="1440000" cy="1308478"/>
              </a:xfrm>
              <a:prstGeom prst="rect">
                <a:avLst/>
              </a:prstGeom>
            </p:spPr>
          </p:pic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01" y="1476656"/>
            <a:ext cx="2556000" cy="307286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451540" y="1322874"/>
            <a:ext cx="3133263" cy="5238955"/>
            <a:chOff x="8045503" y="979280"/>
            <a:chExt cx="3133263" cy="5238955"/>
          </a:xfrm>
        </p:grpSpPr>
        <p:grpSp>
          <p:nvGrpSpPr>
            <p:cNvPr id="19" name="그룹 18"/>
            <p:cNvGrpSpPr/>
            <p:nvPr/>
          </p:nvGrpSpPr>
          <p:grpSpPr>
            <a:xfrm>
              <a:off x="8045503" y="979280"/>
              <a:ext cx="1440000" cy="5238955"/>
              <a:chOff x="9397225" y="977705"/>
              <a:chExt cx="1440000" cy="5238955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225" y="977705"/>
                <a:ext cx="1440000" cy="1191779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225" y="2169484"/>
                <a:ext cx="1440000" cy="1350895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225" y="3514870"/>
                <a:ext cx="1440000" cy="1350895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225" y="4865765"/>
                <a:ext cx="1440000" cy="1350895"/>
              </a:xfrm>
              <a:prstGeom prst="rect">
                <a:avLst/>
              </a:prstGeom>
            </p:spPr>
          </p:pic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8766" y="1133062"/>
              <a:ext cx="1440000" cy="135089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8766" y="2483957"/>
              <a:ext cx="1440000" cy="1350895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2746271" y="5337829"/>
            <a:ext cx="6954306" cy="1224000"/>
            <a:chOff x="2408345" y="4661970"/>
            <a:chExt cx="6954306" cy="122400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8345" y="4661970"/>
              <a:ext cx="2176000" cy="1224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345" y="4661970"/>
              <a:ext cx="2448000" cy="12240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343" y="5261463"/>
              <a:ext cx="2330308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456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15356" y="1997477"/>
            <a:ext cx="5112000" cy="1656000"/>
            <a:chOff x="3524685" y="2735181"/>
            <a:chExt cx="5112000" cy="1656000"/>
          </a:xfrm>
        </p:grpSpPr>
        <p:sp>
          <p:nvSpPr>
            <p:cNvPr id="170" name="Google Shape;170;p20"/>
            <p:cNvSpPr/>
            <p:nvPr/>
          </p:nvSpPr>
          <p:spPr>
            <a:xfrm>
              <a:off x="3524685" y="2735181"/>
              <a:ext cx="5112000" cy="165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0"/>
            <p:cNvSpPr txBox="1"/>
            <p:nvPr/>
          </p:nvSpPr>
          <p:spPr>
            <a:xfrm>
              <a:off x="3524685" y="3301571"/>
              <a:ext cx="5112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800" b="1" dirty="0">
                  <a:solidFill>
                    <a:schemeClr val="lt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  <a:cs typeface="Patrick Hand"/>
                  <a:sym typeface="Patrick Hand"/>
                </a:rPr>
                <a:t>THANK YOU!</a:t>
              </a:r>
              <a:endParaRPr dirty="0"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</p:grpSp>
      <p:sp>
        <p:nvSpPr>
          <p:cNvPr id="6" name="Google Shape;86;p13"/>
          <p:cNvSpPr txBox="1"/>
          <p:nvPr/>
        </p:nvSpPr>
        <p:spPr>
          <a:xfrm>
            <a:off x="10419606" y="112177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4664769"/>
            <a:ext cx="3096000" cy="1548000"/>
          </a:xfrm>
          <a:prstGeom prst="rect">
            <a:avLst/>
          </a:prstGeom>
        </p:spPr>
      </p:pic>
      <p:pic>
        <p:nvPicPr>
          <p:cNvPr id="4" name="그림 3">
            <a:hlinkClick r:id="rId5"/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40" y="4654830"/>
            <a:ext cx="3096000" cy="15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;p13"/>
          <p:cNvSpPr txBox="1"/>
          <p:nvPr/>
        </p:nvSpPr>
        <p:spPr>
          <a:xfrm>
            <a:off x="2004731" y="133254"/>
            <a:ext cx="1073462" cy="28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1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9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2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3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4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70" y="1926000"/>
            <a:ext cx="9794456" cy="4932000"/>
          </a:xfrm>
          <a:prstGeom prst="rect">
            <a:avLst/>
          </a:prstGeom>
        </p:spPr>
      </p:pic>
      <p:sp>
        <p:nvSpPr>
          <p:cNvPr id="14" name="Google Shape;94;p13"/>
          <p:cNvSpPr/>
          <p:nvPr/>
        </p:nvSpPr>
        <p:spPr>
          <a:xfrm>
            <a:off x="360000" y="720000"/>
            <a:ext cx="2804400" cy="109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44;p17"/>
          <p:cNvSpPr txBox="1"/>
          <p:nvPr/>
        </p:nvSpPr>
        <p:spPr>
          <a:xfrm>
            <a:off x="359347" y="1005590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요구사항명세</a:t>
            </a:r>
            <a:endParaRPr sz="32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274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23112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rgbClr val="9098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2;p13"/>
          <p:cNvSpPr txBox="1"/>
          <p:nvPr/>
        </p:nvSpPr>
        <p:spPr>
          <a:xfrm>
            <a:off x="2004731" y="133254"/>
            <a:ext cx="1073462" cy="28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20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개 발 환 경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1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9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2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3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4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60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rgbClr val="9098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2;p13"/>
          <p:cNvSpPr txBox="1"/>
          <p:nvPr/>
        </p:nvSpPr>
        <p:spPr>
          <a:xfrm>
            <a:off x="2004731" y="133254"/>
            <a:ext cx="1073462" cy="28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3F3F3F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  <a:sym typeface="Patrick Hand"/>
              </a:rPr>
              <a:t>개발환경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20" name="Google Shape;144;p17"/>
          <p:cNvSpPr txBox="1"/>
          <p:nvPr/>
        </p:nvSpPr>
        <p:spPr>
          <a:xfrm>
            <a:off x="360000" y="1006270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개 발 환 경</a:t>
            </a:r>
            <a:endParaRPr sz="32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1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19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1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2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3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24" name="Google Shape;91;p13"/>
          <p:cNvSpPr txBox="1"/>
          <p:nvPr/>
        </p:nvSpPr>
        <p:spPr>
          <a:xfrm>
            <a:off x="3415825" y="81202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Member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56" y="4581887"/>
            <a:ext cx="1800000" cy="1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27" y="2176668"/>
            <a:ext cx="2880000" cy="1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0" y="2176668"/>
            <a:ext cx="2907691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29" y="2176668"/>
            <a:ext cx="3300000" cy="1800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58402" y="4623900"/>
            <a:ext cx="5239582" cy="1800000"/>
            <a:chOff x="457287" y="4444998"/>
            <a:chExt cx="5239582" cy="180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87" y="4444998"/>
              <a:ext cx="3246168" cy="180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455" y="4444998"/>
              <a:ext cx="1993414" cy="1800000"/>
            </a:xfrm>
            <a:prstGeom prst="rect">
              <a:avLst/>
            </a:prstGeom>
          </p:spPr>
        </p:pic>
      </p:grpSp>
      <p:grpSp>
        <p:nvGrpSpPr>
          <p:cNvPr id="33" name="그룹 1006"/>
          <p:cNvGrpSpPr>
            <a:grpSpLocks noChangeAspect="1"/>
          </p:cNvGrpSpPr>
          <p:nvPr/>
        </p:nvGrpSpPr>
        <p:grpSpPr>
          <a:xfrm>
            <a:off x="8581677" y="4725887"/>
            <a:ext cx="2012073" cy="1512000"/>
            <a:chOff x="8626033" y="4705672"/>
            <a:chExt cx="3306091" cy="2644873"/>
          </a:xfrm>
        </p:grpSpPr>
        <p:pic>
          <p:nvPicPr>
            <p:cNvPr id="34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6033" y="4705672"/>
              <a:ext cx="3306091" cy="264487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2311200" y="2160000"/>
            <a:ext cx="7560000" cy="3240000"/>
          </a:xfrm>
          <a:prstGeom prst="roundRect">
            <a:avLst>
              <a:gd name="adj" fmla="val 16667"/>
            </a:avLst>
          </a:prstGeom>
          <a:solidFill>
            <a:srgbClr val="B7C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44;p17"/>
          <p:cNvSpPr txBox="1"/>
          <p:nvPr/>
        </p:nvSpPr>
        <p:spPr>
          <a:xfrm>
            <a:off x="2304000" y="2988000"/>
            <a:ext cx="75600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Member</a:t>
            </a:r>
            <a:endParaRPr sz="60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30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31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32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33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45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46" name="Google Shape;91;p13"/>
          <p:cNvSpPr txBox="1"/>
          <p:nvPr/>
        </p:nvSpPr>
        <p:spPr>
          <a:xfrm>
            <a:off x="3415825" y="10757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Member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907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360000" y="720000"/>
            <a:ext cx="2805053" cy="1095761"/>
          </a:xfrm>
          <a:prstGeom prst="roundRect">
            <a:avLst>
              <a:gd name="adj" fmla="val 16667"/>
            </a:avLst>
          </a:prstGeom>
          <a:solidFill>
            <a:srgbClr val="B7C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44;p17"/>
          <p:cNvSpPr txBox="1"/>
          <p:nvPr/>
        </p:nvSpPr>
        <p:spPr>
          <a:xfrm>
            <a:off x="360000" y="1006270"/>
            <a:ext cx="2805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Member</a:t>
            </a:r>
            <a:endParaRPr sz="3200"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30" name="Google Shape;86;p13"/>
          <p:cNvSpPr txBox="1"/>
          <p:nvPr/>
        </p:nvSpPr>
        <p:spPr>
          <a:xfrm>
            <a:off x="10437190" y="770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Arial" panose="020B0604020202020204" pitchFamily="34" charset="0"/>
              </a:rPr>
              <a:t>마무리</a:t>
            </a:r>
            <a:endParaRPr lang="en-US" altLang="ko-KR" sz="1800" b="1" dirty="0" smtClean="0">
              <a:solidFill>
                <a:srgbClr val="3F3F3F"/>
              </a:solidFill>
              <a:latin typeface="한국기계연구원_Light" panose="02000300000000000000" pitchFamily="2" charset="-127"/>
              <a:ea typeface="한국기계연구원_Light" panose="02000300000000000000" pitchFamily="2" charset="-127"/>
              <a:cs typeface="Arial" panose="020B0604020202020204" pitchFamily="34" charset="0"/>
              <a:sym typeface="Patrick Hand"/>
            </a:endParaRPr>
          </a:p>
        </p:txBody>
      </p:sp>
      <p:sp>
        <p:nvSpPr>
          <p:cNvPr id="31" name="Google Shape;87;p13"/>
          <p:cNvSpPr txBox="1"/>
          <p:nvPr/>
        </p:nvSpPr>
        <p:spPr>
          <a:xfrm>
            <a:off x="8985737" y="80525"/>
            <a:ext cx="1203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altLang="ko-KR" dirty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FeedBack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32" name="Google Shape;88;p13"/>
          <p:cNvSpPr txBox="1"/>
          <p:nvPr/>
        </p:nvSpPr>
        <p:spPr>
          <a:xfrm>
            <a:off x="7654482" y="7778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시연 영상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33" name="Google Shape;89;p13"/>
          <p:cNvSpPr txBox="1"/>
          <p:nvPr/>
        </p:nvSpPr>
        <p:spPr>
          <a:xfrm>
            <a:off x="6232034" y="75409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기능 설명</a:t>
            </a:r>
            <a:endParaRPr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45" name="Google Shape;90;p13"/>
          <p:cNvSpPr txBox="1"/>
          <p:nvPr/>
        </p:nvSpPr>
        <p:spPr>
          <a:xfrm>
            <a:off x="4823537" y="79323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F3F3F"/>
                </a:solidFill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Patrick Hand"/>
                <a:sym typeface="Patrick Hand"/>
              </a:rPr>
              <a:t>Diagram</a:t>
            </a:r>
            <a:endParaRPr sz="1100" dirty="0"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sp>
        <p:nvSpPr>
          <p:cNvPr id="46" name="Google Shape;91;p13"/>
          <p:cNvSpPr txBox="1"/>
          <p:nvPr/>
        </p:nvSpPr>
        <p:spPr>
          <a:xfrm>
            <a:off x="3415825" y="107578"/>
            <a:ext cx="1073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Member</a:t>
            </a:r>
            <a:endParaRPr dirty="0"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66610" y="1984674"/>
            <a:ext cx="10068742" cy="2699392"/>
            <a:chOff x="715634" y="1966202"/>
            <a:chExt cx="10068742" cy="2699392"/>
          </a:xfrm>
        </p:grpSpPr>
        <p:grpSp>
          <p:nvGrpSpPr>
            <p:cNvPr id="18" name="그룹 17"/>
            <p:cNvGrpSpPr/>
            <p:nvPr/>
          </p:nvGrpSpPr>
          <p:grpSpPr>
            <a:xfrm>
              <a:off x="715634" y="2223782"/>
              <a:ext cx="2045414" cy="2441812"/>
              <a:chOff x="2261118" y="2212520"/>
              <a:chExt cx="4814595" cy="5747657"/>
            </a:xfrm>
          </p:grpSpPr>
          <p:sp>
            <p:nvSpPr>
              <p:cNvPr id="19" name="자유형 18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0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7DC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8734177" y="2223782"/>
              <a:ext cx="2045414" cy="2441812"/>
              <a:chOff x="2261118" y="2212520"/>
              <a:chExt cx="4814595" cy="5747657"/>
            </a:xfrm>
          </p:grpSpPr>
          <p:sp>
            <p:nvSpPr>
              <p:cNvPr id="23" name="자유형 22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24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3396160" y="2209909"/>
              <a:ext cx="2045414" cy="2441812"/>
              <a:chOff x="2261118" y="2212520"/>
              <a:chExt cx="4814595" cy="5747657"/>
            </a:xfrm>
          </p:grpSpPr>
          <p:sp>
            <p:nvSpPr>
              <p:cNvPr id="35" name="자유형 34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36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053650" y="2223782"/>
              <a:ext cx="2045414" cy="2441812"/>
              <a:chOff x="2261118" y="2212520"/>
              <a:chExt cx="4814595" cy="5747657"/>
            </a:xfrm>
          </p:grpSpPr>
          <p:sp>
            <p:nvSpPr>
              <p:cNvPr id="39" name="자유형 38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  <p:sp>
            <p:nvSpPr>
              <p:cNvPr id="40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7DC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한국기계연구원_Light" panose="02000300000000000000" pitchFamily="2" charset="-127"/>
                </a:endParaRPr>
              </a:p>
            </p:txBody>
          </p:sp>
        </p:grpSp>
        <p:sp>
          <p:nvSpPr>
            <p:cNvPr id="2" name="모서리가 둥근 직사각형 1"/>
            <p:cNvSpPr/>
            <p:nvPr/>
          </p:nvSpPr>
          <p:spPr>
            <a:xfrm>
              <a:off x="734093" y="3168199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김 예 건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8768376" y="3166051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서 동 혁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6102443" y="3166051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박 성 언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3436511" y="3166051"/>
              <a:ext cx="2016000" cy="4765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명 지 </a:t>
              </a:r>
              <a:r>
                <a:rPr lang="ko-KR" altLang="en-US" sz="2400" dirty="0" err="1" smtClean="0">
                  <a:solidFill>
                    <a:schemeClr val="tx1"/>
                  </a:solidFill>
                  <a:latin typeface="한국기계연구원_Bold" panose="02000300000000000000" pitchFamily="2" charset="-127"/>
                  <a:ea typeface="한국기계연구원_Bold" panose="02000300000000000000" pitchFamily="2" charset="-127"/>
                </a:rPr>
                <a:t>완</a:t>
              </a:r>
              <a:endParaRPr lang="ko-KR" altLang="en-US" sz="2400" dirty="0">
                <a:solidFill>
                  <a:schemeClr val="tx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endParaRPr>
            </a:p>
          </p:txBody>
        </p:sp>
        <p:sp>
          <p:nvSpPr>
            <p:cNvPr id="21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1384630" y="1966202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  <p:sp>
          <p:nvSpPr>
            <p:cNvPr id="25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9403173" y="2013493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  <p:sp>
          <p:nvSpPr>
            <p:cNvPr id="37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4065156" y="199116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  <p:sp>
          <p:nvSpPr>
            <p:cNvPr id="41" name="자유형: 도형 12">
              <a:extLst>
                <a:ext uri="{FF2B5EF4-FFF2-40B4-BE49-F238E27FC236}">
                  <a16:creationId xmlns:a16="http://schemas.microsoft.com/office/drawing/2014/main" id="{B4EFF1AA-399E-48E1-A799-FE79345503AA}"/>
                </a:ext>
              </a:extLst>
            </p:cNvPr>
            <p:cNvSpPr/>
            <p:nvPr/>
          </p:nvSpPr>
          <p:spPr>
            <a:xfrm rot="19249572">
              <a:off x="6722646" y="2013493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한국기계연구원_Light" panose="020003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51769" y="4931421"/>
            <a:ext cx="10039122" cy="866872"/>
            <a:chOff x="1085069" y="4994921"/>
            <a:chExt cx="10039122" cy="866872"/>
          </a:xfrm>
        </p:grpSpPr>
        <p:sp>
          <p:nvSpPr>
            <p:cNvPr id="3" name="직사각형 2"/>
            <p:cNvSpPr/>
            <p:nvPr/>
          </p:nvSpPr>
          <p:spPr>
            <a:xfrm>
              <a:off x="1085069" y="4997069"/>
              <a:ext cx="201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소스코드 분석 및 작성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요구사항 명세서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Sequence Diagram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Notion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정리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108191" y="4994921"/>
              <a:ext cx="201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소스코드 분석 및 작성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ppt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작성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453419" y="4994921"/>
              <a:ext cx="201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소스코드 분석 및 작성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요구사항 명세서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UseCase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Diagram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Notion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정리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47136" y="4998193"/>
              <a:ext cx="201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소스코드 분석 및 작성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Block Diagram</a:t>
              </a:r>
            </a:p>
            <a:p>
              <a:r>
                <a:rPr lang="en-US" altLang="ko-KR" sz="1200" dirty="0" err="1" smtClean="0">
                  <a:solidFill>
                    <a:schemeClr val="tx1"/>
                  </a:solidFill>
                </a:rPr>
                <a:t>ERDiagram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GitHub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관리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oogle Shape;208;p21"/>
          <p:cNvGrpSpPr/>
          <p:nvPr/>
        </p:nvGrpSpPr>
        <p:grpSpPr>
          <a:xfrm>
            <a:off x="1059669" y="5139639"/>
            <a:ext cx="268528" cy="345563"/>
            <a:chOff x="4518575" y="2506200"/>
            <a:chExt cx="206100" cy="265450"/>
          </a:xfrm>
        </p:grpSpPr>
        <p:sp>
          <p:nvSpPr>
            <p:cNvPr id="51" name="Google Shape;209;p21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2" name="Google Shape;210;p21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3" name="Google Shape;211;p21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4" name="Google Shape;212;p21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5" name="Google Shape;213;p21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6" name="Google Shape;214;p21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7" name="Google Shape;215;p21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8" name="Google Shape;216;p21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59" name="Google Shape;217;p21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</p:grpSp>
      <p:grpSp>
        <p:nvGrpSpPr>
          <p:cNvPr id="60" name="Google Shape;208;p21"/>
          <p:cNvGrpSpPr/>
          <p:nvPr/>
        </p:nvGrpSpPr>
        <p:grpSpPr>
          <a:xfrm>
            <a:off x="3744774" y="5168803"/>
            <a:ext cx="268528" cy="345563"/>
            <a:chOff x="4518575" y="2506200"/>
            <a:chExt cx="206100" cy="265450"/>
          </a:xfrm>
        </p:grpSpPr>
        <p:sp>
          <p:nvSpPr>
            <p:cNvPr id="61" name="Google Shape;209;p21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2" name="Google Shape;210;p21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3" name="Google Shape;211;p21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4" name="Google Shape;212;p21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5" name="Google Shape;213;p21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6" name="Google Shape;214;p21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7" name="Google Shape;215;p21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8" name="Google Shape;216;p21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69" name="Google Shape;217;p21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</p:grpSp>
      <p:grpSp>
        <p:nvGrpSpPr>
          <p:cNvPr id="70" name="Google Shape;208;p21"/>
          <p:cNvGrpSpPr/>
          <p:nvPr/>
        </p:nvGrpSpPr>
        <p:grpSpPr>
          <a:xfrm>
            <a:off x="6407898" y="5204111"/>
            <a:ext cx="268528" cy="345563"/>
            <a:chOff x="4518575" y="2506200"/>
            <a:chExt cx="206100" cy="265450"/>
          </a:xfrm>
        </p:grpSpPr>
        <p:sp>
          <p:nvSpPr>
            <p:cNvPr id="71" name="Google Shape;209;p21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2" name="Google Shape;210;p21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3" name="Google Shape;211;p21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4" name="Google Shape;212;p21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5" name="Google Shape;213;p21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6" name="Google Shape;214;p21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7" name="Google Shape;215;p21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8" name="Google Shape;216;p21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79" name="Google Shape;217;p21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</p:grpSp>
      <p:grpSp>
        <p:nvGrpSpPr>
          <p:cNvPr id="80" name="Google Shape;208;p21"/>
          <p:cNvGrpSpPr/>
          <p:nvPr/>
        </p:nvGrpSpPr>
        <p:grpSpPr>
          <a:xfrm>
            <a:off x="9108191" y="5218623"/>
            <a:ext cx="268528" cy="345563"/>
            <a:chOff x="4518575" y="2506200"/>
            <a:chExt cx="206100" cy="265450"/>
          </a:xfrm>
        </p:grpSpPr>
        <p:sp>
          <p:nvSpPr>
            <p:cNvPr id="81" name="Google Shape;209;p21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2" name="Google Shape;210;p21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3" name="Google Shape;211;p21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4" name="Google Shape;212;p21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5" name="Google Shape;213;p21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6" name="Google Shape;214;p21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7" name="Google Shape;215;p21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8" name="Google Shape;216;p21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  <p:sp>
          <p:nvSpPr>
            <p:cNvPr id="89" name="Google Shape;217;p21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한국기계연구원_Light" panose="02000300000000000000" pitchFamily="2" charset="-127"/>
                <a:ea typeface="한국기계연구원_Light" panose="02000300000000000000" pitchFamily="2" charset="-127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010 Foldermania_SlidesMania">
  <a:themeElements>
    <a:clrScheme name="Transmisión de listas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한국기계연구원_Light"/>
        <a:ea typeface="한국기계연구원_Light"/>
        <a:cs typeface=""/>
      </a:majorFont>
      <a:minorFont>
        <a:latin typeface="한국기계연구원_Light"/>
        <a:ea typeface="한국기계연구원_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907</Words>
  <Application>Microsoft Office PowerPoint</Application>
  <PresentationFormat>와이드스크린</PresentationFormat>
  <Paragraphs>351</Paragraphs>
  <Slides>42</Slides>
  <Notes>42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Patrick Hand</vt:lpstr>
      <vt:lpstr>한국기계연구원_Bold</vt:lpstr>
      <vt:lpstr>한국기계연구원_Light</vt:lpstr>
      <vt:lpstr>Arial</vt:lpstr>
      <vt:lpstr>Calibri</vt:lpstr>
      <vt:lpstr>0010 Foldermania_SlidesMania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서동혁</dc:creator>
  <cp:lastModifiedBy>서동혁</cp:lastModifiedBy>
  <cp:revision>85</cp:revision>
  <dcterms:modified xsi:type="dcterms:W3CDTF">2023-06-25T07:13:47Z</dcterms:modified>
</cp:coreProperties>
</file>